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82" r:id="rId3"/>
    <p:sldId id="265" r:id="rId4"/>
    <p:sldId id="315" r:id="rId5"/>
    <p:sldId id="317" r:id="rId6"/>
    <p:sldId id="316" r:id="rId7"/>
    <p:sldId id="318" r:id="rId8"/>
    <p:sldId id="284" r:id="rId9"/>
    <p:sldId id="285" r:id="rId10"/>
    <p:sldId id="257" r:id="rId11"/>
    <p:sldId id="268" r:id="rId12"/>
    <p:sldId id="258" r:id="rId13"/>
    <p:sldId id="273" r:id="rId14"/>
    <p:sldId id="272" r:id="rId15"/>
    <p:sldId id="323" r:id="rId16"/>
    <p:sldId id="319" r:id="rId17"/>
    <p:sldId id="322" r:id="rId18"/>
    <p:sldId id="321" r:id="rId19"/>
    <p:sldId id="320" r:id="rId20"/>
    <p:sldId id="324" r:id="rId21"/>
    <p:sldId id="326" r:id="rId22"/>
    <p:sldId id="332" r:id="rId23"/>
    <p:sldId id="329" r:id="rId24"/>
    <p:sldId id="333" r:id="rId25"/>
    <p:sldId id="327" r:id="rId26"/>
    <p:sldId id="331" r:id="rId27"/>
    <p:sldId id="259" r:id="rId28"/>
    <p:sldId id="270" r:id="rId29"/>
    <p:sldId id="275" r:id="rId30"/>
    <p:sldId id="260" r:id="rId31"/>
    <p:sldId id="261" r:id="rId32"/>
    <p:sldId id="276" r:id="rId33"/>
    <p:sldId id="262" r:id="rId34"/>
    <p:sldId id="278" r:id="rId35"/>
    <p:sldId id="264" r:id="rId36"/>
    <p:sldId id="283" r:id="rId37"/>
    <p:sldId id="266" r:id="rId38"/>
    <p:sldId id="29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5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803DE-92E2-4102-A3D9-AEB33EA94AFD}" type="datetimeFigureOut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9B3FF-A4F5-4EB4-BCE6-BE29D3A4CD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395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3644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9B3FF-A4F5-4EB4-BCE6-BE29D3A4CD4B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00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A69C4-B0D0-4DC1-8413-1AD6A64813A7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5376164"/>
      </p:ext>
    </p:extLst>
  </p:cSld>
  <p:clrMapOvr>
    <a:masterClrMapping/>
  </p:clrMapOvr>
  <p:transition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62541-0FF0-41CA-9F68-25C7DEDC864D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5919040"/>
      </p:ext>
    </p:extLst>
  </p:cSld>
  <p:clrMapOvr>
    <a:masterClrMapping/>
  </p:clrMapOvr>
  <p:transition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0D0D5-56CD-48CB-AA65-D4EE2299837A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0192818"/>
      </p:ext>
    </p:extLst>
  </p:cSld>
  <p:clrMapOvr>
    <a:masterClrMapping/>
  </p:clrMapOvr>
  <p:transition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1D7C-71BB-43AE-AB69-1BDFFEE4A9E3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4427931"/>
      </p:ext>
    </p:extLst>
  </p:cSld>
  <p:clrMapOvr>
    <a:masterClrMapping/>
  </p:clrMapOvr>
  <p:transition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D863-9028-4B86-AA89-EA6081ADDF2C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7956518"/>
      </p:ext>
    </p:extLst>
  </p:cSld>
  <p:clrMapOvr>
    <a:masterClrMapping/>
  </p:clrMapOvr>
  <p:transition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B26C4-A3A5-49E3-86E4-0372AB78BCCE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1519695"/>
      </p:ext>
    </p:extLst>
  </p:cSld>
  <p:clrMapOvr>
    <a:masterClrMapping/>
  </p:clrMapOvr>
  <p:transition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656D-4040-4E4A-BB2D-0543A19A628E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2239950"/>
      </p:ext>
    </p:extLst>
  </p:cSld>
  <p:clrMapOvr>
    <a:masterClrMapping/>
  </p:clrMapOvr>
  <p:transition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739D-B002-4607-8C60-B818839904EB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9766071"/>
      </p:ext>
    </p:extLst>
  </p:cSld>
  <p:clrMapOvr>
    <a:masterClrMapping/>
  </p:clrMapOvr>
  <p:transition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4CE0A-7FBC-4917-80A9-BD68524F0E57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6668162"/>
      </p:ext>
    </p:extLst>
  </p:cSld>
  <p:clrMapOvr>
    <a:masterClrMapping/>
  </p:clrMapOvr>
  <p:transition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2F0D2-FE95-451C-817D-C0A255609E6D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6497506"/>
      </p:ext>
    </p:extLst>
  </p:cSld>
  <p:clrMapOvr>
    <a:masterClrMapping/>
  </p:clrMapOvr>
  <p:transition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D2198-2A0A-4390-8CE0-F5138C99480A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950954"/>
      </p:ext>
    </p:extLst>
  </p:cSld>
  <p:clrMapOvr>
    <a:masterClrMapping/>
  </p:clrMapOvr>
  <p:transition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A702F-841E-4E59-86F3-20477240CB5E}" type="datetime1">
              <a:rPr lang="ru-RU" smtClean="0"/>
              <a:pPr/>
              <a:t>05.04.2017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1BFD2-C573-41DD-9F2A-CD656EFA4C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194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ld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Lenovo\Desktop\Vitamins\&#1087;&#1072;&#1087;&#1082;&#1072;%20&#8470;4\Vitamins%20their%20Sources%20and%20Deficiency%20Diseases.avi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36.png"/><Relationship Id="rId4" Type="http://schemas.openxmlformats.org/officeDocument/2006/relationships/image" Target="../media/image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Lenovo\Desktop\Vitamins\&#1087;&#1072;&#1087;&#1082;&#1072;%20&#8470;4\The%20Myth%20Of%20Vitamin%20Supplements.avi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39.jpeg"/><Relationship Id="rId4" Type="http://schemas.openxmlformats.org/officeDocument/2006/relationships/image" Target="../media/image8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hools-wikipedia.org/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://www.youtube.com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andex.ru/" TargetMode="External"/><Relationship Id="rId5" Type="http://schemas.openxmlformats.org/officeDocument/2006/relationships/hyperlink" Target="http://www.evitamins.com/" TargetMode="External"/><Relationship Id="rId10" Type="http://schemas.openxmlformats.org/officeDocument/2006/relationships/image" Target="../media/image41.jpeg"/><Relationship Id="rId4" Type="http://schemas.openxmlformats.org/officeDocument/2006/relationships/hyperlink" Target="http://www.english-text.ru/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Lenovo\Desktop\Vitamins\&#1087;&#1072;&#1087;&#1082;&#1072;%20&#8470;4\Vitamins%20and%20sources.avi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1398704724_7c8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8086" y="1111348"/>
            <a:ext cx="2475915" cy="216642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839507" y="446177"/>
            <a:ext cx="578548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9600" b="1" dirty="0" smtClean="0">
                <a:ln w="57150">
                  <a:solidFill>
                    <a:schemeClr val="tx1"/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doni MT Black" pitchFamily="18" charset="0"/>
              </a:rPr>
              <a:t>Vitamins</a:t>
            </a:r>
            <a:endParaRPr lang="ru-RU" sz="9600" b="1" dirty="0" smtClean="0">
              <a:ln w="57150">
                <a:solidFill>
                  <a:schemeClr val="tx1"/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</a:t>
            </a:fld>
            <a:endParaRPr lang="ru-RU" dirty="0"/>
          </a:p>
        </p:txBody>
      </p:sp>
      <p:pic>
        <p:nvPicPr>
          <p:cNvPr id="14" name="Рисунок 13" descr="1412150296_polza-vitaminov-ot-a-do-ya.jpg"/>
          <p:cNvPicPr>
            <a:picLocks noChangeAspect="1"/>
          </p:cNvPicPr>
          <p:nvPr/>
        </p:nvPicPr>
        <p:blipFill>
          <a:blip r:embed="rId5" cstate="print">
            <a:lum bright="-10000" contrast="20000"/>
          </a:blip>
          <a:stretch>
            <a:fillRect/>
          </a:stretch>
        </p:blipFill>
        <p:spPr>
          <a:xfrm>
            <a:off x="309489" y="2968283"/>
            <a:ext cx="3516923" cy="3151163"/>
          </a:xfrm>
          <a:prstGeom prst="ellipse">
            <a:avLst/>
          </a:prstGeom>
          <a:ln w="190500" cap="rnd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Рисунок 14" descr="Vitamin-Wheel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61649" y="2630659"/>
            <a:ext cx="2982351" cy="2616591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Рисунок 16" descr="66054-otechnost-nog-pervyy-priznak-beremennost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00135" y="3432516"/>
            <a:ext cx="2519874" cy="2138289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Рисунок 17" descr="v-kakih-produktah-soderzhitsya-vitamin-v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05909" y="3924887"/>
            <a:ext cx="1730326" cy="158979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1469152" y="5398296"/>
            <a:ext cx="6674451" cy="944685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solidFill>
              <a:schemeClr val="tx1"/>
            </a:solidFill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преподаватель английского языка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Красногорского филиала ГБПОУ МО «Московский областной медицинский колледж №1»Проценко Анжелика Алексеевна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4201228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71335" y="208328"/>
            <a:ext cx="5719856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378634"/>
            <a:ext cx="55981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names (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retinol, retinal, and four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carotenoids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(including beta carotene).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Fat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may cause night-blindness and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keratomalacia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(eye disorder that results in a dry cornea)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liver, cod liver oil, carrots, broccoli, sweet potato, butter, kale, spinach, pumpkin, collard greens, some cheeses, egg, apricot, cantaloupe melon, milk.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1412150296_polza-vitaminov-ot-a-do-ya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tretch>
            <a:fillRect/>
          </a:stretch>
        </p:blipFill>
        <p:spPr>
          <a:xfrm>
            <a:off x="6049108" y="858129"/>
            <a:ext cx="1527399" cy="1378634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Carrots contain vitamin 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93323" y="3211317"/>
            <a:ext cx="3331210" cy="2207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5866188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A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2053882"/>
            <a:ext cx="739884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amount of vitamin A adults need is: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0.7mg a day for men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0.6mg a day for women</a:t>
            </a: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vitamin A you need from your daily diet.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vitamin A your body doesn't need immediately is stored for future use. This means you don't need it every day.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1412150296_polza-vitaminov-ot-a-do-ya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tretch>
            <a:fillRect/>
          </a:stretch>
        </p:blipFill>
        <p:spPr>
          <a:xfrm>
            <a:off x="6049108" y="858129"/>
            <a:ext cx="1527399" cy="1378634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1355" y="208328"/>
            <a:ext cx="8209836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B1</a:t>
            </a:r>
            <a:endParaRPr lang="ru-RU" sz="7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491175"/>
            <a:ext cx="658291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thiamine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may cause beriberi,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Wernicke-Korsakoffsyndrome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yeast, 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pork, cereal grains, sunflower seeds, brown rice, whole grain rye, asparagus, kale, cauliflower, potatoes, oranges, liver, and eggs.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e24bafd050a8f237fd1f8c50e6c8262d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6904" y="2335238"/>
            <a:ext cx="2869809" cy="2321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B1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amount of thiamin you need is: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1mg a day for men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0.8mg a day for women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thiamin you need from your daily diet.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Thiamin cannot be stored in the body, so you need it in your diet every day.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8" y="1624090"/>
            <a:ext cx="668139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riboflavin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ariboflavinosis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asparagus, bananas, persimmons, okra, chard, cottage cheese, milk, yogurt, meat, eggs, fish, and green beans.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4700_html_m1e5bf8d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89452" y="2419644"/>
            <a:ext cx="3235569" cy="216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B2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amount of riboflavin you need is about: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1.3mg a day for men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1.1mg a day for women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Riboflavin cannot be stored in the body, so you need it in your diet every day.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riboflavin you need from your daily diet.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B3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50" y="1624090"/>
            <a:ext cx="54434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niacin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niacinamide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pellagra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liver, heart, kidney, chicken, beef, fish (tuna, salmon), milk, eggs, avocados, dates, tomatoes, leafy vegetables, broccoli, carrots, sweet potatoes, asparagus, nuts, whole grains, legumes, mushrooms and brewer's yeast.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two heads of broccoli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5086" y="2546253"/>
            <a:ext cx="3253154" cy="2414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B3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amount of niacin you need is about: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17mg a day for men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13mg a day for women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niacin you need from your daily diet.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Niacin cannot be stored in the body, so you need it in your diet every day.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pantothenic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paresthesia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meats, whole grains (milling may remove it), broccoli, avocados, royal jelly, fish ovaries.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che-do-an-cho-nguoi-tang-huyet-a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92837" y="2532183"/>
            <a:ext cx="2912012" cy="2318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B5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50" y="1624090"/>
            <a:ext cx="5527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pantothenic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acid you need from your daily diet.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Pantothenic acid cannot be stored in the body, so you need it in your diet every day.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928466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  <a:cs typeface="Aharoni" pitchFamily="2" charset="-79"/>
              </a:rPr>
              <a:t>Definition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Aharoni" pitchFamily="2" charset="-79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1429261798_orvi5.jpg"/>
          <p:cNvPicPr>
            <a:picLocks noChangeAspect="1"/>
          </p:cNvPicPr>
          <p:nvPr/>
        </p:nvPicPr>
        <p:blipFill>
          <a:blip r:embed="rId5" cstate="print">
            <a:lum bright="-10000" contrast="20000"/>
          </a:blip>
          <a:stretch>
            <a:fillRect/>
          </a:stretch>
        </p:blipFill>
        <p:spPr>
          <a:xfrm>
            <a:off x="196948" y="1223887"/>
            <a:ext cx="3601330" cy="272913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3713870" y="1933579"/>
            <a:ext cx="49658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Vitamins are a group of organic substances required in our diets in small amounts for growth and nutrition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They are usually found in foodstuffs or taken as supplements. </a:t>
            </a:r>
          </a:p>
        </p:txBody>
      </p:sp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names (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pyridoxine,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pyridoxamine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pyridoxal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may cause anemia, peripheral neuropathy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meats, bananas, whole grains, vegetables, and nuts. When milk is dried it loses about half of its B6.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Freezing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canning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reduce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small-8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5551" y="2532185"/>
            <a:ext cx="3122832" cy="22611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B6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871002"/>
            <a:ext cx="57854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amount of vitamin B6 you need is about: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1.4mg a day for men</a:t>
            </a:r>
          </a:p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1.2mg a day for women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vitamin B6 you need from your daily diet.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38092" y="956602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 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biotin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dermatitis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enteritis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egg yolk, liver, some vegetables.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eggs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0129" y="2335236"/>
            <a:ext cx="3365696" cy="2329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71174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names (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 </a:t>
            </a:r>
          </a:p>
          <a:p>
            <a:pPr lvl="0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folic acid,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folinic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acid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may cause pregnancy deficiency linked to birth defects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leafy vegetables, legumes, liver, baker's yeast, some fortified grain products, sunflower seeds.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Several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fruits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moderate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amounts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B9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2180492"/>
            <a:ext cx="704715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Adults need 0.2mg of folic acid a day.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Folic acid cannot be stored in the body, so you need it in your diet every day.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However, if you are pregnant, thinking of trying to have a baby or likely to become pregnant, it is recommended that you take a 0.4mg (400 micrograms) folic acid supplement daily from the time you stop using contraception until the 12th week of pregnancy. 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Vitamin B</a:t>
            </a:r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 names (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cyanocobalamin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hydroxycobalamin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methylcobalamin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megaloblastic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anemia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fish, shellfish, meat, poultry, eggs, milk, and dairy products. Some fortified cereals and soy products, as well as fortified nutritional yeast.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v-kakih-produktah-soderzhitsya-vitamin-v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95556" y="2729133"/>
            <a:ext cx="3647489" cy="1744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B12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Adults need approximately 0.0015mg a day of vitamin B12.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you eat meat, fish or dairy foods, you should be able to get enough vitamin B12 from your diet.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However, because vitamin B12 is not found naturally in foods such as fruit, vegetables and grains, vegans may not get enough of this vitamin.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26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ow-to-prevent-canker-sores-increase-your-intake-of-vitamin-b9-and-b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6227" y="815925"/>
            <a:ext cx="1620130" cy="150524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10485" y="208328"/>
            <a:ext cx="5480705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</a:t>
            </a:r>
            <a:endParaRPr lang="ru-RU" sz="6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64703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ascorbic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megaloblastic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anemia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fruit and vegetables. The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Kakadu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plum and the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camu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camu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fruit have the highest vitamin C contents of all foods.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Liver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vitamin C.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1443103173_vitamin-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2159" y="900334"/>
            <a:ext cx="1716259" cy="151931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46119-varikoznoe-rasshirenie-ven-polovoy-gub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50302" y="2433711"/>
            <a:ext cx="3516924" cy="1640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C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Adults need 40mg of vitamin C a day.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 C cannot be stored in the body, so you need it in your diet every day.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vitamin C you need from your daily diet.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1443103173_vitamin-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2159" y="900334"/>
            <a:ext cx="1716259" cy="151931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68283" y="208328"/>
            <a:ext cx="5522908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</a:t>
            </a:r>
            <a:endParaRPr lang="ru-RU" sz="6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640003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ergocalciferol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cholecalciferol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Fat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rickets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osteomalacia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sources: produced in the skin after exposure to ultraviolet B light from the sun or artificial sources. Also found in fatty fish, eggs, beef liver, and mushrooms.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29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vitamin-D-1728x800_c.jpg"/>
          <p:cNvPicPr>
            <a:picLocks noChangeAspect="1"/>
          </p:cNvPicPr>
          <p:nvPr/>
        </p:nvPicPr>
        <p:blipFill>
          <a:blip r:embed="rId5" cstate="print"/>
          <a:srcRect l="21153" r="17415"/>
          <a:stretch>
            <a:fillRect/>
          </a:stretch>
        </p:blipFill>
        <p:spPr>
          <a:xfrm>
            <a:off x="5824023" y="759657"/>
            <a:ext cx="1786597" cy="1589649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vitami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89785" y="2700996"/>
            <a:ext cx="2557682" cy="1945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  <a:cs typeface="Aharoni" pitchFamily="2" charset="-79"/>
              </a:rPr>
              <a:t>Definition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434905"/>
            <a:ext cx="46415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Vitamins are classified by their biological and chemical activity. </a:t>
            </a:r>
          </a:p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Each "vitamin" refers to a number of vitamin’s</a:t>
            </a:r>
            <a:r>
              <a:rPr lang="en-US" sz="32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compounds that all show the biological activity associated with a particular vitamin.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42" y="2166425"/>
            <a:ext cx="4023359" cy="33903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D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8" y="1624090"/>
            <a:ext cx="68783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Most people should be able to 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get all the vitamin D. 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Groups of the population at risk of not getting enough vitamin D are: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all pregnant and breastfeeding women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babies and young children under the age of five 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older people aged 65 years and over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people who are not exposed to much sun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people who have darker skin.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30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vitamin-D-1728x800_c.jpg"/>
          <p:cNvPicPr>
            <a:picLocks noChangeAspect="1"/>
          </p:cNvPicPr>
          <p:nvPr/>
        </p:nvPicPr>
        <p:blipFill>
          <a:blip r:embed="rId5" cstate="print"/>
          <a:srcRect l="21153" r="17415"/>
          <a:stretch>
            <a:fillRect/>
          </a:stretch>
        </p:blipFill>
        <p:spPr>
          <a:xfrm>
            <a:off x="5852159" y="886265"/>
            <a:ext cx="1786597" cy="1589649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37095" y="208328"/>
            <a:ext cx="5354096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</a:t>
            </a:r>
            <a:endParaRPr lang="ru-RU" sz="6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68642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tocopherols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tocotrienols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Fat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is uncommon. May cause mild hemolytic anemia in newborns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kiwi fruit, almonds, avocado, eggs, milk, nuts, leafy green vegetables, unheated vegetable oils, wheat germ, and whole grains.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31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27075" y="879934"/>
            <a:ext cx="1960685" cy="163818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E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amount of vitamin E you need is: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4mg a day for men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3mg a day for women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vitamin E you need from your daily diet.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vitamin E your body doesn't need immediately is stored for future use, so you don't need it in your diet every day.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27075" y="879934"/>
            <a:ext cx="1960685" cy="163818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vitamin-E2-300x275.gif"/>
          <p:cNvPicPr>
            <a:picLocks noChangeAspect="1"/>
          </p:cNvPicPr>
          <p:nvPr/>
        </p:nvPicPr>
        <p:blipFill>
          <a:blip r:embed="rId6" cstate="print"/>
          <a:srcRect l="2246" t="3410" r="2738" b="3678"/>
          <a:stretch>
            <a:fillRect/>
          </a:stretch>
        </p:blipFill>
        <p:spPr>
          <a:xfrm>
            <a:off x="6006905" y="2658794"/>
            <a:ext cx="2715064" cy="2433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79299" y="208328"/>
            <a:ext cx="5311892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</a:t>
            </a:r>
            <a:endParaRPr lang="ru-RU" sz="6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names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phylloquinone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menaquinones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Fat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Deficiency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bleeding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diathesis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Good sources include: leafy green vegetables, avocado, kiwi fruit.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Parsley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contain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lot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vitamin K.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33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manfaat-vitamin-k.jpg"/>
          <p:cNvPicPr>
            <a:picLocks noChangeAspect="1"/>
          </p:cNvPicPr>
          <p:nvPr/>
        </p:nvPicPr>
        <p:blipFill>
          <a:blip r:embed="rId5" cstate="print"/>
          <a:srcRect l="5231" r="4769"/>
          <a:stretch>
            <a:fillRect/>
          </a:stretch>
        </p:blipFill>
        <p:spPr>
          <a:xfrm>
            <a:off x="5781822" y="881692"/>
            <a:ext cx="2011680" cy="173489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How much vitamin K we  need?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Adults need approximately 0.001mg a day of vitamin K for each kilogram of their body weight.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should be able to get all the vitamin K you need by eating a varied and balanced diet. 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Any vitamin K your body doesn't need immediately is stored in the liver for future use, so you don't need it in your diet every day.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34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manfaat-vitamin-k.jpg"/>
          <p:cNvPicPr>
            <a:picLocks noChangeAspect="1"/>
          </p:cNvPicPr>
          <p:nvPr/>
        </p:nvPicPr>
        <p:blipFill>
          <a:blip r:embed="rId5" cstate="print"/>
          <a:srcRect l="5231" r="4769"/>
          <a:stretch>
            <a:fillRect/>
          </a:stretch>
        </p:blipFill>
        <p:spPr>
          <a:xfrm>
            <a:off x="5781822" y="881692"/>
            <a:ext cx="2011680" cy="173489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saglikli-beslenme.jpg"/>
          <p:cNvPicPr>
            <a:picLocks noChangeAspect="1"/>
          </p:cNvPicPr>
          <p:nvPr/>
        </p:nvPicPr>
        <p:blipFill>
          <a:blip r:embed="rId6" cstate="print"/>
          <a:srcRect l="44923" t="50069"/>
          <a:stretch>
            <a:fillRect/>
          </a:stretch>
        </p:blipFill>
        <p:spPr>
          <a:xfrm>
            <a:off x="5584874" y="2841675"/>
            <a:ext cx="3249637" cy="2321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Bernard MT Condensed" pitchFamily="18" charset="0"/>
              </a:rPr>
              <a:t>List of vitamins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35</a:t>
            </a:fld>
            <a:endParaRPr lang="ru-RU" dirty="0"/>
          </a:p>
        </p:txBody>
      </p:sp>
      <p:pic>
        <p:nvPicPr>
          <p:cNvPr id="9" name="Рисунок 8" descr="Vitamin_Table.png"/>
          <p:cNvPicPr>
            <a:picLocks noChangeAspect="1"/>
          </p:cNvPicPr>
          <p:nvPr/>
        </p:nvPicPr>
        <p:blipFill>
          <a:blip r:embed="rId5" cstate="print"/>
          <a:srcRect l="1207" t="4586" r="1034" b="3047"/>
          <a:stretch>
            <a:fillRect/>
          </a:stretch>
        </p:blipFill>
        <p:spPr>
          <a:xfrm>
            <a:off x="281353" y="1195754"/>
            <a:ext cx="7976382" cy="54864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 rot="7103447">
            <a:off x="7143848" y="44050"/>
            <a:ext cx="1213717" cy="1196835"/>
          </a:xfrm>
          <a:prstGeom prst="ellipse">
            <a:avLst/>
          </a:prstGeom>
          <a:blipFill dpi="0" rotWithShape="1">
            <a:blip r:embed="rId6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Vitamins their Sources and Deficiency Diseas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468750" y="5878537"/>
            <a:ext cx="393896" cy="32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3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Vitamins in food sources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36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produkty-i-vitaminy-ot-podergivaniya-glaz.jpg"/>
          <p:cNvPicPr>
            <a:picLocks noChangeAspect="1"/>
          </p:cNvPicPr>
          <p:nvPr/>
        </p:nvPicPr>
        <p:blipFill>
          <a:blip r:embed="rId5" cstate="print">
            <a:lum contrast="10000"/>
          </a:blip>
          <a:srcRect t="5128" b="923"/>
          <a:stretch>
            <a:fillRect/>
          </a:stretch>
        </p:blipFill>
        <p:spPr>
          <a:xfrm>
            <a:off x="478302" y="1153551"/>
            <a:ext cx="6678637" cy="551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Dosage of vitamins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37</a:t>
            </a:fld>
            <a:endParaRPr lang="ru-RU" dirty="0"/>
          </a:p>
        </p:txBody>
      </p:sp>
      <p:pic>
        <p:nvPicPr>
          <p:cNvPr id="7" name="Рисунок 6" descr="vitaminguid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9828" y="1420838"/>
            <a:ext cx="7484012" cy="495182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6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The Myth Of Vitamin Supplement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102990" y="5486400"/>
            <a:ext cx="604911" cy="43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60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9993" y="208328"/>
            <a:ext cx="7661197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Information sources: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49" y="1624090"/>
            <a:ext cx="5785483" cy="2554545"/>
          </a:xfrm>
          <a:prstGeom prst="rect">
            <a:avLst/>
          </a:prstGeom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www.english-text.ru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evitamins.com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www.yandex.ru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www.youtube.com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www.schools-wikipedia.org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38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9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9459" y="4093698"/>
            <a:ext cx="4498425" cy="25251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Some history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small-37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354" y="1223890"/>
            <a:ext cx="4515729" cy="2489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319974" y="3249637"/>
            <a:ext cx="54160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Vitamins 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have been produced as commodity chemicals and made widely available as inexpensive semisynthetic and synthetic-source multivitamin dietary and food supplements and additives, since the middle of the 1930s. </a:t>
            </a:r>
          </a:p>
        </p:txBody>
      </p:sp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Health effects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51" y="1505243"/>
            <a:ext cx="503547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Vitamins are essential for the normal growth and development of a multicellular organism.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Vitamins also enable a multicellular life form to efficiently use chemical energy provided by food it eats and to help process the proteins, carbohydrates and fats required for respiration.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lum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572" y="2658794"/>
            <a:ext cx="3784209" cy="2799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Types of vitamins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1514" y="1448972"/>
            <a:ext cx="6049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There are two types of vitamins: fat-soluble and water-soluble.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7790" y="2616590"/>
          <a:ext cx="7540284" cy="38123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{91EBBBCC-DAD2-459C-BE2E-F6DE35CF9A28}</a:tableStyleId>
              </a:tblPr>
              <a:tblGrid>
                <a:gridCol w="3770142"/>
                <a:gridCol w="3770142"/>
              </a:tblGrid>
              <a:tr h="3812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FAT/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LIPID 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SOLUBLE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WATER -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SOLUBLE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rgbClr val="00B050"/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Vitamin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Thiamin (B</a:t>
                      </a:r>
                      <a:r>
                        <a:rPr lang="en-US" sz="1200" b="1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Vitamin D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Riboflavin (B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Vitamin E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Niacin (B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Vitamin K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Pantothenic acid (B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Pyridoxal (B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Biotin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Cobalamin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(B</a:t>
                      </a:r>
                      <a:r>
                        <a:rPr lang="en-US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Folic acid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812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Ascorbic acid (C)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Fat-soluble vitamins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50" y="1406769"/>
            <a:ext cx="46556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Fat-soluble vitamins are found mainly in fatty foods and animal products, such as vegetable oils, milk and dairy foods, eggs, liver, oily fish and butter.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you have much more than you need, fat-soluble vitamins can be harmful.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fRx0NiGHS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00135" y="1519311"/>
            <a:ext cx="4192173" cy="3981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 rot="16200000">
            <a:off x="7669381" y="189616"/>
            <a:ext cx="1167996" cy="1178547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r="-13000"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717" y="208328"/>
            <a:ext cx="8350474" cy="893359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Water-soluble vitamins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050" y="1280160"/>
            <a:ext cx="507767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Water-soluble vitamins are found in a wide range of foods, including fruit, vegetables, potatoes, grains, milk and dairy foods. </a:t>
            </a: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Unlike fat-soluble vitamins, they can be destroyed by heat or being exposed to the air. They can also be lost in water used for cooking.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7103447">
            <a:off x="7046705" y="391978"/>
            <a:ext cx="1375860" cy="137586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41000"/>
            </a:stretch>
          </a:blipFill>
          <a:ln>
            <a:solidFill>
              <a:schemeClr val="accent6">
                <a:lumMod val="50000"/>
              </a:schemeClr>
            </a:solidFill>
          </a:ln>
          <a:effectLst>
            <a:outerShdw blurRad="50800" dist="50800" dir="5400000" algn="ctr" rotWithShape="0">
              <a:schemeClr val="tx1">
                <a:lumMod val="95000"/>
                <a:lumOff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82" t="7576" r="2242" b="4206"/>
          <a:stretch>
            <a:fillRect/>
          </a:stretch>
        </p:blipFill>
        <p:spPr>
          <a:xfrm>
            <a:off x="5430129" y="1772529"/>
            <a:ext cx="3446586" cy="3432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997612" y="182880"/>
            <a:ext cx="4543866" cy="918807"/>
          </a:xfrm>
          <a:prstGeom prst="roundRect">
            <a:avLst>
              <a:gd name="adj" fmla="val 12625"/>
            </a:avLst>
          </a:prstGeom>
          <a:gradFill>
            <a:gsLst>
              <a:gs pos="1093">
                <a:schemeClr val="bg1"/>
              </a:gs>
              <a:gs pos="3000">
                <a:srgbClr val="FFD85D"/>
              </a:gs>
              <a:gs pos="93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50800" dist="50800" dir="5400000" sx="96000" sy="96000" algn="ctr" rotWithShape="0">
              <a:schemeClr val="tx1">
                <a:lumMod val="85000"/>
                <a:lumOff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nard MT Condensed" pitchFamily="18" charset="0"/>
              </a:rPr>
              <a:t>Vitamins</a:t>
            </a:r>
            <a:endParaRPr lang="ru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94852" y="6360648"/>
            <a:ext cx="447801" cy="365125"/>
          </a:xfrm>
        </p:spPr>
        <p:txBody>
          <a:bodyPr/>
          <a:lstStyle/>
          <a:p>
            <a:fld id="{D741BFD2-C573-41DD-9F2A-CD656EFA4CD2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5" name="Vitamins and source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455876" y="6049106"/>
            <a:ext cx="829994" cy="44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782272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60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000059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000059</Template>
  <TotalTime>400</TotalTime>
  <Words>1464</Words>
  <Application>Microsoft Office PowerPoint</Application>
  <PresentationFormat>Экран (4:3)</PresentationFormat>
  <Paragraphs>254</Paragraphs>
  <Slides>38</Slides>
  <Notes>38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000059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vitamins</dc:title>
  <dc:creator>Lenovo</dc:creator>
  <cp:lastModifiedBy>Lenovo</cp:lastModifiedBy>
  <cp:revision>55</cp:revision>
  <dcterms:created xsi:type="dcterms:W3CDTF">2016-01-06T17:46:24Z</dcterms:created>
  <dcterms:modified xsi:type="dcterms:W3CDTF">2017-04-05T09:38:06Z</dcterms:modified>
</cp:coreProperties>
</file>